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491" r:id="rId3"/>
    <p:sldId id="497" r:id="rId4"/>
    <p:sldId id="498" r:id="rId5"/>
    <p:sldId id="500" r:id="rId6"/>
    <p:sldId id="501" r:id="rId7"/>
    <p:sldId id="502" r:id="rId8"/>
    <p:sldId id="499" r:id="rId9"/>
    <p:sldId id="506" r:id="rId10"/>
    <p:sldId id="503" r:id="rId11"/>
    <p:sldId id="505" r:id="rId12"/>
    <p:sldId id="511" r:id="rId13"/>
    <p:sldId id="508" r:id="rId14"/>
    <p:sldId id="492" r:id="rId15"/>
    <p:sldId id="510" r:id="rId16"/>
    <p:sldId id="496" r:id="rId17"/>
    <p:sldId id="481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95" autoAdjust="0"/>
    <p:restoredTop sz="86410"/>
  </p:normalViewPr>
  <p:slideViewPr>
    <p:cSldViewPr snapToGrid="0">
      <p:cViewPr varScale="1">
        <p:scale>
          <a:sx n="68" d="100"/>
          <a:sy n="68" d="100"/>
        </p:scale>
        <p:origin x="62" y="38"/>
      </p:cViewPr>
      <p:guideLst/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093BD-4F26-44F5-AB5A-E4224B86C3F8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B6A44-0708-461E-8A01-366AF69BD1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94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1E22-A470-44FB-9586-57001224BBA3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C6CFD-AF91-4BE2-9C19-CC83C862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99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C6CFD-AF91-4BE2-9C19-CC83C86201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33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C6CFD-AF91-4BE2-9C19-CC83C86201F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2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D347E2D-102A-4671-94AF-64E922A5A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71566510-F559-404C-B0B2-6833BE3CE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477BD40-E323-4DEE-9CA4-9DC74CE0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183CB45-4919-48B0-A7B7-F61F5902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116CAD5-ADBD-47E7-AB44-9DFEC93E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4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D868FA-D5E6-4BA6-945F-0152CB2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0BB9BE38-0609-4A8E-8B86-BCCCFFC9A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ECB4AE0-2BFE-4A9E-A57D-C26AEBF4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7B6FB47-26BD-4AD8-81D0-29FFE6C7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9D93C0E-839E-4C81-8D12-CA44C648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620F11C3-7CA1-466B-8B49-3B6FBF06D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BD0A7DF-C24C-4414-BDC0-87F0966F7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52BE7A8-FC95-464B-BFA4-B978AF5B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B0D8146-04FD-4830-823A-DDE632C5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5544515-145E-47A7-9F87-0999F049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54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AD0C86-F248-4A5A-93FE-2CE7AB6D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8CFCA8F-1A00-4A5D-9008-94A41CC51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27C920D-E4CE-4A33-90BF-85CA5205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1AFCC90-DDFB-4FAB-8F63-F0250EAB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96277CC-5CE7-4F25-8CC1-742DF7D1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1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D4D10C9-BE96-40D3-BE4A-426C95C2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46C7C1D4-D3CE-46B6-BDF9-E31A92D2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C592083-41A6-4B32-BEC9-8215C68A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4D73EC6-A410-4DF3-AB8C-98A654D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0E8B430-C6BB-41F1-ADD9-87BAC693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62EA8F1-725F-4D6A-A281-77C27AF4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313C6E9-8951-42E9-84E2-041B8F8D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2B2EA880-325A-4683-A7D6-BBC0B1261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E5B7432-AEB5-4C2D-ABFF-E6ACE46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558DF3D-5C0D-471A-B8AC-A2442E73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4ED6BFE-C61D-4A6A-9859-B74F7687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6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1E82B06-83F1-41EA-9B57-04851C3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73B7A29B-4B76-4DF9-A29D-ACA1B968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02C99276-370B-4D8E-8F38-7072E03F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CEEEBD3F-85C8-4508-91B9-4D664B7A7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4FAA4360-F166-4E58-B535-C4925E7E6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F0A992EA-8F8B-4498-935E-F69E6B90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5137F8B5-C5C8-4B58-93F5-3CD850BD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8AE1AA33-FD7E-45F4-874F-CD0B3E77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2E2F23-79AE-4642-834A-C002BF02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082178C4-4680-4BCB-8A96-27BE54F1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6FF22D0E-2376-4180-B686-14E3BADD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EBD54A04-7A92-45FE-AF52-A7B29155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1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4899AB9C-1016-40EF-BDD2-34C98472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4EB7ABF-8525-4941-9303-2D1E7AA8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B69C7A3-A395-457D-9264-3CBB94AF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B25EFC0-BFAD-457B-9641-A20A9E71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FCF6A8D-7451-41BD-90F0-4A2CD821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77CF354D-BE87-4CB5-A944-660410862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F7B7481-4E53-4237-B464-D8FEF1A7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EF07458-68A2-4A94-8458-05724C63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455DB66-1D59-4C40-A867-105522EB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CA2DFC0-39C1-4658-9255-09CFE54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202BD838-BCC7-45FE-91CD-B3ECF278A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C45AFB74-81E2-43CF-A083-FC78FD16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C949967-E223-4075-961C-00C74066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9F601DC-3C5E-4D03-A841-020026F5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6F05CF4-ED13-4303-A408-86CA69BE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4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1D7978C3-A577-4207-B681-3999A3C6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D1FAB993-CAB1-422E-9641-A980FE41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5BA13F2-29B8-4F4F-BBEA-A5C33F21A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28E6-AC58-4146-B317-518A8D0FD7EA}" type="datetimeFigureOut">
              <a:rPr lang="cs-CZ" smtClean="0"/>
              <a:t>14.12.2022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CAED7FF-A063-40EC-8F0E-211B89C5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1E2163E-8AD3-49E9-93A4-0692FE8D5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8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istina.hapkova.kleinwachterova@praha.eu" TargetMode="External"/><Relationship Id="rId4" Type="http://schemas.openxmlformats.org/officeDocument/2006/relationships/hyperlink" Target="mailto:Tereza.smidova@prah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DBD0B9-F773-4BAB-B060-8844FEB7C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759" y="2115476"/>
            <a:ext cx="11352012" cy="434957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latin typeface="+mn-lt"/>
                <a:cs typeface="Arial" panose="020B0604020202020204" pitchFamily="34" charset="0"/>
              </a:rPr>
              <a:t>Jednání </a:t>
            </a:r>
            <a:r>
              <a:rPr lang="cs-CZ" sz="4000" dirty="0" smtClean="0">
                <a:latin typeface="+mn-lt"/>
                <a:cs typeface="Arial" panose="020B0604020202020204" pitchFamily="34" charset="0"/>
              </a:rPr>
              <a:t>pracovních skupin </a:t>
            </a:r>
            <a:r>
              <a:rPr lang="cs-CZ" sz="4000" dirty="0" smtClean="0">
                <a:latin typeface="+mn-lt"/>
                <a:cs typeface="Arial" panose="020B0604020202020204" pitchFamily="34" charset="0"/>
              </a:rPr>
              <a:t>Řídicího výboru ITI PMO</a:t>
            </a:r>
            <a:br>
              <a:rPr lang="cs-CZ" sz="4000" dirty="0" smtClean="0">
                <a:latin typeface="+mn-lt"/>
                <a:cs typeface="Arial" panose="020B0604020202020204" pitchFamily="34" charset="0"/>
              </a:rPr>
            </a:br>
            <a:r>
              <a:rPr lang="cs-CZ" sz="4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+mn-lt"/>
                <a:cs typeface="Arial" panose="020B0604020202020204" pitchFamily="34" charset="0"/>
              </a:rPr>
            </a:br>
            <a:r>
              <a:rPr lang="cs-CZ" sz="4000" dirty="0" smtClean="0">
                <a:latin typeface="+mn-lt"/>
                <a:cs typeface="Arial" panose="020B0604020202020204" pitchFamily="34" charset="0"/>
              </a:rPr>
              <a:t>Plnící </a:t>
            </a:r>
            <a:r>
              <a:rPr lang="cs-CZ" sz="4000" dirty="0" smtClean="0">
                <a:latin typeface="+mn-lt"/>
                <a:cs typeface="Arial" panose="020B0604020202020204" pitchFamily="34" charset="0"/>
              </a:rPr>
              <a:t>a dobíjecí stanice pro veřejnou </a:t>
            </a:r>
            <a:r>
              <a:rPr lang="cs-CZ" sz="4000" dirty="0" smtClean="0">
                <a:latin typeface="+mn-lt"/>
                <a:cs typeface="Arial" panose="020B0604020202020204" pitchFamily="34" charset="0"/>
              </a:rPr>
              <a:t>dopravu</a:t>
            </a:r>
            <a:br>
              <a:rPr lang="cs-CZ" sz="4000" dirty="0" smtClean="0">
                <a:latin typeface="+mn-lt"/>
                <a:cs typeface="Arial" panose="020B0604020202020204" pitchFamily="34" charset="0"/>
              </a:rPr>
            </a:br>
            <a:r>
              <a:rPr lang="cs-CZ" sz="4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+mn-lt"/>
                <a:cs typeface="Arial" panose="020B0604020202020204" pitchFamily="34" charset="0"/>
              </a:rPr>
            </a:br>
            <a:r>
              <a:rPr lang="cs-CZ" sz="4000" dirty="0" err="1">
                <a:latin typeface="+mn-lt"/>
                <a:cs typeface="Arial" panose="020B0604020202020204" pitchFamily="34" charset="0"/>
              </a:rPr>
              <a:t>Nízkoemisní</a:t>
            </a:r>
            <a:r>
              <a:rPr lang="cs-CZ" sz="4000" dirty="0">
                <a:latin typeface="+mn-lt"/>
                <a:cs typeface="Arial" panose="020B0604020202020204" pitchFamily="34" charset="0"/>
              </a:rPr>
              <a:t> a bezemisní vozidla pro veřejnou dopravu</a:t>
            </a:r>
            <a:br>
              <a:rPr lang="cs-CZ" sz="4000" dirty="0">
                <a:latin typeface="+mn-lt"/>
                <a:cs typeface="Arial" panose="020B0604020202020204" pitchFamily="34" charset="0"/>
              </a:rPr>
            </a:br>
            <a:r>
              <a:rPr lang="cs-CZ" sz="4000" dirty="0" smtClean="0">
                <a:latin typeface="+mn-lt"/>
                <a:cs typeface="Arial" panose="020B0604020202020204" pitchFamily="34" charset="0"/>
              </a:rPr>
              <a:t>II + III</a:t>
            </a:r>
            <a:r>
              <a:rPr lang="cs-CZ" sz="4000" dirty="0">
                <a:latin typeface="+mn-lt"/>
                <a:cs typeface="Arial" panose="020B0604020202020204" pitchFamily="34" charset="0"/>
              </a:rPr>
              <a:t/>
            </a:r>
            <a:br>
              <a:rPr lang="cs-CZ" sz="4000" dirty="0">
                <a:latin typeface="+mn-lt"/>
                <a:cs typeface="Arial" panose="020B0604020202020204" pitchFamily="34" charset="0"/>
              </a:rPr>
            </a:br>
            <a:r>
              <a:rPr lang="cs-CZ" sz="4000" dirty="0" smtClean="0">
                <a:latin typeface="+mn-lt"/>
                <a:cs typeface="Arial" panose="020B0604020202020204" pitchFamily="34" charset="0"/>
              </a:rPr>
              <a:t>								</a:t>
            </a:r>
            <a:r>
              <a:rPr lang="cs-CZ" sz="1600" dirty="0" smtClean="0">
                <a:latin typeface="+mn-lt"/>
                <a:cs typeface="Arial" panose="020B0604020202020204" pitchFamily="34" charset="0"/>
              </a:rPr>
              <a:t>15. 11. 2022 Staroměstské náměstí</a:t>
            </a:r>
            <a:r>
              <a:rPr lang="cs-CZ" sz="16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+mn-lt"/>
                <a:cs typeface="Arial" panose="020B0604020202020204" pitchFamily="34" charset="0"/>
              </a:rPr>
            </a:br>
            <a:r>
              <a:rPr lang="cs-CZ" sz="1600" dirty="0" smtClean="0">
                <a:latin typeface="+mn-lt"/>
                <a:cs typeface="Arial" panose="020B0604020202020204" pitchFamily="34" charset="0"/>
              </a:rPr>
              <a:t>								Odbor Evropských fondů MHMP</a:t>
            </a:r>
            <a:endParaRPr lang="cs-CZ" sz="3600" dirty="0">
              <a:latin typeface="+mn-lt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59693" y="5935677"/>
            <a:ext cx="4992993" cy="754372"/>
            <a:chOff x="259693" y="5935677"/>
            <a:chExt cx="4992993" cy="75437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86" y="319820"/>
            <a:ext cx="4811485" cy="16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19" y="-41102"/>
            <a:ext cx="10932381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104" y="1295851"/>
            <a:ext cx="10717696" cy="4961614"/>
          </a:xfrm>
        </p:spPr>
        <p:txBody>
          <a:bodyPr>
            <a:normAutofit/>
          </a:bodyPr>
          <a:lstStyle/>
          <a:p>
            <a:pPr fontAlgn="b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Dobíjecí stanice pro veřejnou dopravu PMO - Mělník, Stará Boleslav</a:t>
            </a: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Předkladatel </a:t>
            </a:r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PZ: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AD Střední Čechy, s.r.o.</a:t>
            </a: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Cíl projektu: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Podporovat čistou mobilitu v PMO. Zavedení 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sítě dobíjecích stanic pro veřejnou dopravu pro 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oblast města Mělník a Staré Boleslavy.  </a:t>
            </a:r>
          </a:p>
          <a:p>
            <a:pPr lvl="2"/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Mělník – dobíjecí stanice 5x pomalé nabíjení a 1x rychlé dobíjení, výměna </a:t>
            </a:r>
            <a:r>
              <a:rPr lang="cs-CZ" sz="1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tranformátoru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 stavba jednoduchého dobíjecího depa.</a:t>
            </a:r>
          </a:p>
          <a:p>
            <a:pPr lvl="2"/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Stará 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oleslav 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- dobíjecí stanice 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9x 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pomalé nabíjení a 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 x </a:t>
            </a:r>
            <a:r>
              <a:rPr lang="cs-CZ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rychlé </a:t>
            </a:r>
            <a:r>
              <a:rPr lang="cs-CZ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dobíjení, stavba nové trafostanice a stavba dobíjecího depa s členěným zastřešením</a:t>
            </a:r>
            <a:endParaRPr lang="cs-CZ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Připravenost: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chválený 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PZ</a:t>
            </a: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Formální </a:t>
            </a:r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hodnocení projektu: </a:t>
            </a:r>
            <a:r>
              <a:rPr lang="cs-CZ" sz="3200" b="1" dirty="0" smtClean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OK</a:t>
            </a:r>
            <a:endParaRPr lang="cs-CZ" sz="3200" b="1" dirty="0">
              <a:solidFill>
                <a:srgbClr val="C00000"/>
              </a:solidFill>
              <a:latin typeface="+mj-lt"/>
              <a:ea typeface="+mj-ea"/>
              <a:cs typeface="UnitPro-Black" panose="020B0A04030101020102" pitchFamily="34" charset="0"/>
            </a:endParaRP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Soulad se Strategií ITI: </a:t>
            </a:r>
            <a:r>
              <a:rPr lang="cs-CZ" sz="32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ANO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43940" y="112858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619" y="0"/>
            <a:ext cx="10815181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30163"/>
            <a:ext cx="10515600" cy="541202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Dobíjecí infrastruktura MHD Kladno 2022 - 2</a:t>
            </a:r>
          </a:p>
          <a:p>
            <a:pPr lvl="1"/>
            <a:r>
              <a:rPr lang="cs-CZ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Předkladatel </a:t>
            </a:r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PZ: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ČSAD MHD Kladno a.s.</a:t>
            </a:r>
          </a:p>
          <a:p>
            <a:pPr lvl="1"/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Cíl projektu: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Ž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adatel ve spolupráci se statutárním městem Kladno plánuje dále obnovovat vozový park městské dopravy pouze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elektrobusy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Předkládaný záměr obsahuje realizaci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dvou nabíjecích stojanů sloužících k nabíjení trakčních akumulátorů </a:t>
            </a:r>
            <a:r>
              <a:rPr lang="cs-CZ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elektrobusů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s funkcí rychlého dobíjení pomocí pantografu. Realizace proběhne v lokalitě točny MHD.</a:t>
            </a:r>
            <a:endParaRPr 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Připravenost</a:t>
            </a:r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schválený PZ,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dohodnuti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partneři</a:t>
            </a:r>
          </a:p>
          <a:p>
            <a:pPr lvl="1"/>
            <a:r>
              <a:rPr lang="cs-CZ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Formální </a:t>
            </a:r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hodnocení projektu: </a:t>
            </a:r>
            <a:r>
              <a:rPr lang="cs-CZ" sz="36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OK</a:t>
            </a:r>
            <a:endParaRPr lang="cs-CZ" sz="3600" b="1" dirty="0">
              <a:solidFill>
                <a:srgbClr val="C00000"/>
              </a:solidFill>
              <a:cs typeface="UnitPro-Black" panose="020B0A04030101020102" pitchFamily="34" charset="0"/>
            </a:endParaRPr>
          </a:p>
          <a:p>
            <a:pPr lvl="1"/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Soulad se Strategií ITI: </a:t>
            </a:r>
            <a:r>
              <a:rPr lang="cs-CZ" sz="36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ANO</a:t>
            </a:r>
            <a:endParaRPr lang="cs-CZ" sz="3600" b="1" dirty="0">
              <a:solidFill>
                <a:srgbClr val="C00000"/>
              </a:solidFill>
              <a:cs typeface="UnitPro-Black" panose="020B0A04030101020102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275692" y="990559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19" y="-41102"/>
            <a:ext cx="10932381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104" y="1295851"/>
            <a:ext cx="10717696" cy="4961614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Nákup </a:t>
            </a:r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ks </a:t>
            </a:r>
            <a:r>
              <a:rPr lang="cs-CZ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elektrobusů</a:t>
            </a:r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cs-CZ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Předkladatel PZ: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AD Střední Čechy, s.r.o.</a:t>
            </a: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Cíl projektu: 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Snížení negativních dopadů VHD na životní prostředí prostřednictvím modernizace vozového parku VHD v PMO a zvýšení atraktivity a dostupnosti VHD pro všechny skupiny obyvatel. Zlepšení dopravní obslužnosti a podpory železniční a autobusové dopravy v PMO. Nákup 10ti bezemisních nízkopodlažních autobusů s elektropohonem.</a:t>
            </a:r>
            <a:endParaRPr lang="cs-CZ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Připravenost: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chválený 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PZ</a:t>
            </a: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Formální </a:t>
            </a:r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hodnocení projektu: </a:t>
            </a:r>
            <a:r>
              <a:rPr lang="cs-CZ" sz="3200" b="1" dirty="0" smtClean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OK</a:t>
            </a:r>
            <a:endParaRPr lang="cs-CZ" sz="3200" b="1" dirty="0">
              <a:solidFill>
                <a:srgbClr val="C00000"/>
              </a:solidFill>
              <a:latin typeface="+mj-lt"/>
              <a:ea typeface="+mj-ea"/>
              <a:cs typeface="UnitPro-Black" panose="020B0A04030101020102" pitchFamily="34" charset="0"/>
            </a:endParaRP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Soulad se Strategií ITI: </a:t>
            </a:r>
            <a:r>
              <a:rPr lang="cs-CZ" sz="32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ANO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43940" y="112858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619" y="139657"/>
            <a:ext cx="10815181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8513"/>
            <a:ext cx="10515600" cy="4660361"/>
          </a:xfrm>
        </p:spPr>
        <p:txBody>
          <a:bodyPr>
            <a:normAutofit lnSpcReduction="10000"/>
          </a:bodyPr>
          <a:lstStyle/>
          <a:p>
            <a:r>
              <a:rPr lang="cs-CZ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Elektrobus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MHD Kladno </a:t>
            </a:r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2022 - 2</a:t>
            </a:r>
            <a:endParaRPr lang="cs-CZ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Předkladatel 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PZ: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ČSAD MHD Kladno a.s.</a:t>
            </a: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Cíl projektu: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Ž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adatel ve spolupráci se statutárním městem Kladno plánuje dále obnovovat vozový park městské dopravy pouze </a:t>
            </a:r>
            <a:r>
              <a:rPr lang="cs-CZ" sz="2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elektrobusy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Předkládaný záměr obsahuje nákup 8mi kloubových a 8mi standardních </a:t>
            </a:r>
            <a:r>
              <a:rPr lang="cs-CZ" sz="2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elektrobusů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které budou nasazeny na linkách 603 a 606.</a:t>
            </a:r>
          </a:p>
          <a:p>
            <a:pPr lvl="1"/>
            <a:r>
              <a:rPr lang="cs-CZ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Připravenost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cs-CZ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realizace již byla zahájena</a:t>
            </a:r>
            <a:endParaRPr lang="cs-CZ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Formální hodnocení projektu: </a:t>
            </a:r>
            <a:r>
              <a:rPr lang="cs-CZ" sz="32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OK</a:t>
            </a:r>
            <a:endParaRPr lang="cs-CZ" sz="3200" b="1" dirty="0">
              <a:solidFill>
                <a:srgbClr val="C00000"/>
              </a:solidFill>
              <a:cs typeface="UnitPro-Black" panose="020B0A04030101020102" pitchFamily="34" charset="0"/>
            </a:endParaRP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Soulad se Strategií ITI: </a:t>
            </a:r>
            <a:r>
              <a:rPr lang="cs-CZ" sz="32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ANO</a:t>
            </a:r>
          </a:p>
          <a:p>
            <a:pPr lvl="1"/>
            <a:r>
              <a:rPr lang="cs-CZ" sz="32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POZOR na hodnoticí kritérium IROP</a:t>
            </a:r>
          </a:p>
          <a:p>
            <a:pPr lvl="2"/>
            <a:r>
              <a:rPr lang="cs-CZ" sz="2800" b="1" dirty="0" smtClean="0">
                <a:cs typeface="UnitPro-Black" panose="020B0A04030101020102" pitchFamily="34" charset="0"/>
              </a:rPr>
              <a:t>Pořizovaná vozidla budou zapojena do systému integrované dopravy nebo budou zajišťovat přestup na železnici</a:t>
            </a:r>
          </a:p>
          <a:p>
            <a:pPr lvl="1"/>
            <a:endParaRPr lang="cs-CZ" sz="3200" b="1" dirty="0">
              <a:solidFill>
                <a:srgbClr val="C00000"/>
              </a:solidFill>
              <a:cs typeface="UnitPro-Black" panose="020B0A04030101020102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xmlns="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43940" y="112858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1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905" y="237396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Doporučení pro Řídicí výbor ITI PMO</a:t>
            </a:r>
            <a:endParaRPr lang="cs-CZ" b="1" dirty="0">
              <a:solidFill>
                <a:srgbClr val="C00000"/>
              </a:solidFill>
              <a:cs typeface="UnitPro-Black" panose="020B0A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5695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endParaRPr lang="cs-CZ" i="1" dirty="0">
              <a:latin typeface="+mj-lt"/>
            </a:endParaRPr>
          </a:p>
        </p:txBody>
      </p:sp>
      <p:pic>
        <p:nvPicPr>
          <p:cNvPr id="4" name="Grafický objekt 10">
            <a:extLst>
              <a:ext uri="{FF2B5EF4-FFF2-40B4-BE49-F238E27FC236}">
                <a16:creationId xmlns:a16="http://schemas.microsoft.com/office/drawing/2014/main" xmlns="" id="{A39D00C9-F370-4F23-842E-B034E6A6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3850744" y="145216"/>
            <a:ext cx="4974163" cy="76386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89826" y="2202721"/>
            <a:ext cx="6096000" cy="38687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Pracovní skupina doporučuje Řídicímu výboru </a:t>
            </a:r>
            <a:r>
              <a:rPr lang="cs-CZ" sz="28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ITI PMO </a:t>
            </a: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projekty:</a:t>
            </a:r>
          </a:p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2800" b="1" i="1" u="sng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Dobíjecí stanice pro veřejnou dopravu PMO - Mělník, Stará Boleslav</a:t>
            </a:r>
          </a:p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cs-CZ" sz="2800" b="1" i="1" u="sng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Dobíjecí infrastruktura MHD Kladno 2022 - 2</a:t>
            </a:r>
          </a:p>
          <a:p>
            <a:pPr algn="just">
              <a:lnSpc>
                <a:spcPct val="115000"/>
              </a:lnSpc>
            </a:pP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k </a:t>
            </a:r>
            <a:r>
              <a:rPr lang="cs-CZ" sz="28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zařazení do programového rámce.</a:t>
            </a:r>
          </a:p>
          <a:p>
            <a:pPr algn="just">
              <a:lnSpc>
                <a:spcPct val="115000"/>
              </a:lnSpc>
            </a:pPr>
            <a:r>
              <a:rPr lang="cs-CZ" sz="32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cs-CZ" sz="36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59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905" y="237396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Doporučení pro Řídicí výbor ITI PMO</a:t>
            </a:r>
            <a:endParaRPr lang="cs-CZ" b="1" dirty="0">
              <a:solidFill>
                <a:srgbClr val="C00000"/>
              </a:solidFill>
              <a:cs typeface="UnitPro-Black" panose="020B0A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56958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endParaRPr lang="cs-CZ" i="1" dirty="0">
              <a:latin typeface="+mj-lt"/>
            </a:endParaRPr>
          </a:p>
        </p:txBody>
      </p:sp>
      <p:pic>
        <p:nvPicPr>
          <p:cNvPr id="4" name="Grafický objekt 10">
            <a:extLst>
              <a:ext uri="{FF2B5EF4-FFF2-40B4-BE49-F238E27FC236}">
                <a16:creationId xmlns:a16="http://schemas.microsoft.com/office/drawing/2014/main" xmlns="" id="{A39D00C9-F370-4F23-842E-B034E6A6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3850744" y="145216"/>
            <a:ext cx="4974163" cy="76386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89826" y="2202721"/>
            <a:ext cx="6096000" cy="343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Pracovní skupina doporučuje Řídicímu výboru </a:t>
            </a:r>
            <a:r>
              <a:rPr lang="cs-CZ" sz="28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ITI PMO </a:t>
            </a: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projekty:</a:t>
            </a:r>
          </a:p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cs-CZ" sz="2800" b="1" i="1" u="sng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Nákup 2ks </a:t>
            </a:r>
            <a:r>
              <a:rPr lang="cs-CZ" sz="2800" b="1" i="1" u="sng" dirty="0" err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elektrobusů</a:t>
            </a:r>
            <a:endParaRPr lang="cs-CZ" sz="2800" b="1" i="1" u="sng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 fontAlgn="b">
              <a:buFont typeface="Arial" panose="020B0604020202020204" pitchFamily="34" charset="0"/>
              <a:buChar char="•"/>
            </a:pPr>
            <a:r>
              <a:rPr lang="cs-CZ" sz="2800" b="1" i="1" u="sng" dirty="0" err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Elektrobus</a:t>
            </a:r>
            <a:r>
              <a:rPr lang="cs-CZ" sz="2800" b="1" i="1" u="sng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MHD Kladno 2022 </a:t>
            </a:r>
            <a:r>
              <a:rPr lang="cs-CZ" sz="2800" b="1" i="1" u="sng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– 2</a:t>
            </a:r>
          </a:p>
          <a:p>
            <a:pPr marL="457200" indent="-457200" fontAlgn="b">
              <a:buFont typeface="Arial" panose="020B0604020202020204" pitchFamily="34" charset="0"/>
              <a:buChar char="•"/>
            </a:pPr>
            <a:endParaRPr lang="cs-CZ" sz="2800" b="1" i="1" u="sng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cs-CZ" sz="28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k </a:t>
            </a:r>
            <a:r>
              <a:rPr lang="cs-CZ" sz="28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zařazení do programového rámce.</a:t>
            </a:r>
          </a:p>
          <a:p>
            <a:pPr algn="just">
              <a:lnSpc>
                <a:spcPct val="115000"/>
              </a:lnSpc>
            </a:pPr>
            <a:r>
              <a:rPr lang="cs-CZ" sz="3200" b="1" i="1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cs-CZ" sz="36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56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271" y="-196981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Další 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584" y="1101192"/>
            <a:ext cx="10515600" cy="5313776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Příprava programového rámce </a:t>
            </a:r>
            <a:r>
              <a:rPr lang="cs-CZ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výkonným týmem nositele k </a:t>
            </a:r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předložení na ŘV ITI PMO, kam bude představený projekt zařazen</a:t>
            </a:r>
          </a:p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Po schválení PR na ŘV ITI PMO předložení programového rámce do RHMP a ZHMP</a:t>
            </a:r>
          </a:p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Po jeho schválení v orgánech města předložení PR na ŘO IROP</a:t>
            </a:r>
          </a:p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Schválení PR ze strany ŘO IROP</a:t>
            </a:r>
          </a:p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Vydání vyjádření ŘV ITI PMO, které je povinnou přílohou pro předložení plné žádosti do výzvy ŘO</a:t>
            </a:r>
          </a:p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Předložení projektu do výzvy </a:t>
            </a:r>
            <a:r>
              <a:rPr lang="cs-CZ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ŘO ze strany žadatele</a:t>
            </a: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28037" y="977507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0DBE58C-3EC5-4B0B-8184-BD2DEE7F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94" y="1778168"/>
            <a:ext cx="5474682" cy="3913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3695" y="359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Děkujeme za pozornost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="" xmlns:a16="http://schemas.microsoft.com/office/drawing/2014/main" id="{9A0CF9CF-DC1B-432F-8D02-74DA18BB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01" y="2194561"/>
            <a:ext cx="5975587" cy="4138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+mj-lt"/>
                <a:cs typeface="UnitPro-Medi" panose="020B0604030101020102" pitchFamily="34" charset="0"/>
              </a:rPr>
              <a:t>ODBOR EVROPSKÝCH </a:t>
            </a:r>
            <a:r>
              <a:rPr lang="cs-CZ" sz="1800" dirty="0" smtClean="0">
                <a:latin typeface="+mj-lt"/>
                <a:cs typeface="UnitPro-Medi" panose="020B0604030101020102" pitchFamily="34" charset="0"/>
              </a:rPr>
              <a:t>FONDŮ </a:t>
            </a:r>
          </a:p>
          <a:p>
            <a:pPr marL="0" indent="0">
              <a:buNone/>
            </a:pPr>
            <a:r>
              <a:rPr lang="cs-CZ" sz="1800" dirty="0" smtClean="0">
                <a:latin typeface="+mj-lt"/>
                <a:cs typeface="UnitPro-Medi" panose="020B0604030101020102" pitchFamily="34" charset="0"/>
              </a:rPr>
              <a:t>MAGISTRÁT </a:t>
            </a:r>
            <a:r>
              <a:rPr lang="cs-CZ" sz="1800" dirty="0">
                <a:latin typeface="+mj-lt"/>
                <a:cs typeface="UnitPro-Medi" panose="020B0604030101020102" pitchFamily="34" charset="0"/>
              </a:rPr>
              <a:t>HL. M. </a:t>
            </a:r>
            <a:r>
              <a:rPr lang="cs-CZ" sz="1800" dirty="0" smtClean="0">
                <a:latin typeface="+mj-lt"/>
                <a:cs typeface="UnitPro-Medi" panose="020B0604030101020102" pitchFamily="34" charset="0"/>
              </a:rPr>
              <a:t>PRAHY</a:t>
            </a:r>
            <a:endParaRPr lang="cs-CZ" sz="44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+mj-lt"/>
                <a:cs typeface="UnitPro-Medi" panose="020B0604030101020102" pitchFamily="34" charset="0"/>
              </a:rPr>
              <a:t>Ing. Tereza Tesařová</a:t>
            </a:r>
          </a:p>
          <a:p>
            <a:pPr marL="0" indent="0">
              <a:buNone/>
            </a:pPr>
            <a:r>
              <a:rPr lang="cs-CZ" sz="2000" dirty="0" smtClean="0">
                <a:latin typeface="+mj-lt"/>
                <a:cs typeface="UnitPro-Medi" panose="020B0604030101020102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Tereza.tesarova@praha.eu</a:t>
            </a:r>
            <a:endParaRPr lang="cs-CZ" sz="20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</a:rPr>
              <a:t>+420 777 549 </a:t>
            </a:r>
            <a:r>
              <a:rPr lang="cs-CZ" sz="2000" dirty="0" smtClean="0">
                <a:latin typeface="+mj-lt"/>
                <a:cs typeface="UnitPro-Medi" panose="020B0604030101020102" pitchFamily="34" charset="0"/>
              </a:rPr>
              <a:t>097</a:t>
            </a:r>
            <a:endParaRPr lang="cs-CZ" sz="20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endParaRPr lang="cs-CZ" sz="2000" dirty="0" smtClean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+mj-lt"/>
                <a:cs typeface="UnitPro-Medi" panose="020B0604030101020102" pitchFamily="34" charset="0"/>
              </a:rPr>
              <a:t>Mgr. Kristína Hapková Kleinwächterová</a:t>
            </a:r>
          </a:p>
          <a:p>
            <a:pPr marL="0" indent="0">
              <a:buNone/>
            </a:pPr>
            <a:r>
              <a:rPr lang="cs-CZ" sz="2000" dirty="0" smtClean="0">
                <a:latin typeface="+mj-lt"/>
                <a:cs typeface="UnitPro-Medi" panose="020B0604030101020102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Kristina.hapkova.kleinwachterova@praha.eu</a:t>
            </a:r>
            <a:endParaRPr lang="cs-CZ" sz="2000" dirty="0" smtClean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+mj-lt"/>
                <a:cs typeface="UnitPro-Medi" panose="020B0604030101020102" pitchFamily="34" charset="0"/>
              </a:rPr>
              <a:t>+420 778 766 893</a:t>
            </a:r>
            <a:endParaRPr lang="cs-CZ" sz="2000" dirty="0">
              <a:latin typeface="+mj-lt"/>
              <a:cs typeface="UnitPro-Medi" panose="020B0604030101020102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551384" y="1340768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="" xmlns:a16="http://schemas.microsoft.com/office/drawing/2014/main" id="{5EECBD8D-7919-416B-B72C-3C921FCDA824}"/>
              </a:ext>
            </a:extLst>
          </p:cNvPr>
          <p:cNvSpPr txBox="1">
            <a:spLocks/>
          </p:cNvSpPr>
          <p:nvPr/>
        </p:nvSpPr>
        <p:spPr>
          <a:xfrm>
            <a:off x="479376" y="1778168"/>
            <a:ext cx="10081119" cy="127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rgbClr val="FFC000"/>
              </a:solidFill>
              <a:latin typeface="UnitPro-Black" panose="020B0A04030101020102" pitchFamily="34" charset="0"/>
              <a:cs typeface="UnitPro-Black" panose="020B0A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2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009" y="11927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Úvodní slovo</a:t>
            </a:r>
          </a:p>
          <a:p>
            <a:pPr>
              <a:defRPr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Představení nástroje ITI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Postup pro zařazení projektu do programového rámce</a:t>
            </a:r>
          </a:p>
          <a:p>
            <a:pPr>
              <a:defRPr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Role odborníků na pracovní skupině a cíl jednání</a:t>
            </a:r>
          </a:p>
          <a:p>
            <a:pPr>
              <a:defRPr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Etický kodex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Aktuální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stav předložených projektových záměrů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Další postup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98" y="6160831"/>
            <a:ext cx="1462709" cy="516194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0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300" y="641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Integrovaná strategie pro ITI PMO 2021 - 2027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Integrovaný nástroj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 programové období 2021 - 2027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Specifikace čerpání prostředků z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EU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fondů na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vymezené území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PMO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Specifikace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klíčových aktivit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pro danou oblast, ale nejedná se o 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„změkčování“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podmínek nastavených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Řídicími orgány operačních programů</a:t>
            </a:r>
          </a:p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Důraz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na „územní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tematický integrovaný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přístup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 a využití synergických efektů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01" y="6176963"/>
            <a:ext cx="1462706" cy="51619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0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693" y="1340610"/>
            <a:ext cx="5006391" cy="311948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  <a:t>Vymezení Pražské</a:t>
            </a:r>
            <a:b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</a:br>
            <a: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  <a:t>metropolitní oblasti</a:t>
            </a:r>
            <a:b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</a:br>
            <a: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  <a:t>2021 -2027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156" y="1825625"/>
            <a:ext cx="3797643" cy="13747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69" y="260092"/>
            <a:ext cx="8140729" cy="62752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grpSp>
        <p:nvGrpSpPr>
          <p:cNvPr id="9" name="Skupina 8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6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82" y="-117804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Informace ze Strategie </a:t>
            </a:r>
            <a:r>
              <a:rPr lang="cs-CZ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ITI a výzvy ITI</a:t>
            </a:r>
            <a:endParaRPr lang="cs-CZ" b="1" dirty="0">
              <a:solidFill>
                <a:srgbClr val="C00000"/>
              </a:solidFill>
              <a:cs typeface="UnitPro-Black" panose="020B0A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6730" y="1035246"/>
            <a:ext cx="10515600" cy="5308536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Opatření strategie ITI PMO</a:t>
            </a: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1.4.4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ozvoj infrastruktury pro čistou mobilitu (např. </a:t>
            </a:r>
            <a:r>
              <a:rPr lang="cs-CZ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elektromobilita</a:t>
            </a:r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cs-CZ" sz="2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cng</a:t>
            </a:r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vodík)</a:t>
            </a:r>
            <a:endParaRPr lang="cs-CZ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lvl="2" indent="0">
              <a:buNone/>
            </a:pPr>
            <a:r>
              <a:rPr lang="cs-CZ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Aktivita </a:t>
            </a:r>
            <a:r>
              <a:rPr lang="cs-CZ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Plnící a dobíjecí stanice pro veřejnou </a:t>
            </a:r>
            <a:r>
              <a:rPr lang="cs-CZ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dopravu</a:t>
            </a:r>
          </a:p>
          <a:p>
            <a:pPr marL="914400" lvl="2" indent="0">
              <a:buNone/>
            </a:pPr>
            <a:endParaRPr lang="cs-CZ" sz="2800" u="sng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1.2.4 Modernizace vozidel veřejné dopravy s důrazem na bezbariérovost a environmentální udržitelnost</a:t>
            </a:r>
          </a:p>
          <a:p>
            <a:pPr marL="457200" lvl="1" indent="0">
              <a:buNone/>
            </a:pPr>
            <a:r>
              <a:rPr lang="cs-CZ" sz="2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Aktivita </a:t>
            </a:r>
            <a:r>
              <a:rPr lang="cs-CZ" sz="2800" u="sn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nízkoemisní</a:t>
            </a:r>
            <a:r>
              <a:rPr lang="cs-CZ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a bezemisní vozidla pro veřejnou </a:t>
            </a:r>
            <a:r>
              <a:rPr lang="cs-CZ" sz="2800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dopravu</a:t>
            </a:r>
          </a:p>
          <a:p>
            <a:pPr marL="914400" lvl="2" indent="0">
              <a:buNone/>
            </a:pPr>
            <a:endParaRPr lang="cs-CZ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Alokace </a:t>
            </a:r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 dispozici na úrovni Strategie ITI </a:t>
            </a:r>
            <a:endParaRPr lang="cs-CZ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Vozidla - Příspěvek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Unie (70 %) –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IROP	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164 848 </a:t>
            </a: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427 Kč</a:t>
            </a:r>
            <a:endParaRPr lang="cs-CZ" sz="2800" b="1" dirty="0">
              <a:solidFill>
                <a:srgbClr val="C00000"/>
              </a:solidFill>
              <a:latin typeface="+mj-lt"/>
              <a:ea typeface="+mj-ea"/>
              <a:cs typeface="UnitPro-Black" panose="020B0A04030101020102" pitchFamily="34" charset="0"/>
            </a:endParaRPr>
          </a:p>
          <a:p>
            <a:pPr lvl="2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Dobíječky - Příspěvek Unie (70 %) – IROP</a:t>
            </a: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		</a:t>
            </a:r>
            <a:r>
              <a:rPr lang="cs-CZ" sz="2800" b="1" dirty="0">
                <a:solidFill>
                  <a:srgbClr val="C00000"/>
                </a:solidFill>
                <a:cs typeface="UnitPro-Black" panose="020B0A04030101020102" pitchFamily="34" charset="0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504 170 896 </a:t>
            </a:r>
            <a:r>
              <a:rPr lang="cs-CZ" sz="28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Kč</a:t>
            </a:r>
          </a:p>
          <a:p>
            <a:pPr marL="914400" lvl="2" indent="0">
              <a:buNone/>
            </a:pPr>
            <a:endParaRPr lang="cs-CZ" sz="3200" b="1" dirty="0" smtClean="0">
              <a:solidFill>
                <a:srgbClr val="C00000"/>
              </a:solidFill>
              <a:latin typeface="+mj-lt"/>
              <a:ea typeface="+mj-ea"/>
              <a:cs typeface="UnitPro-Black" panose="020B0A04030101020102" pitchFamily="34" charset="0"/>
            </a:endParaRPr>
          </a:p>
          <a:p>
            <a:pPr lvl="1"/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Minimální výše celkových způsobilých výdajů: 10 000 000 </a:t>
            </a:r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Kč</a:t>
            </a:r>
            <a:endParaRPr lang="cs-CZ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alt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Výzva plničky II + III předloženy 2 PZ za 65 mil. Kč </a:t>
            </a: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(příspěvek EU</a:t>
            </a:r>
            <a:r>
              <a:rPr lang="cs-CZ" alt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cs-CZ" alt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Výzva vozidla II + III předloženy </a:t>
            </a:r>
            <a:r>
              <a:rPr lang="cs-CZ" alt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2 </a:t>
            </a:r>
            <a:r>
              <a:rPr lang="cs-CZ" alt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PZ za 46 mil. Kč (příspěvek EU)</a:t>
            </a:r>
            <a:endParaRPr lang="cs-CZ" altLang="cs-CZ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alt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83063" y="91433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9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891" y="229480"/>
            <a:ext cx="11001909" cy="13255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Pracovní skupina, její cíl a role odborníků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61" y="1599159"/>
            <a:ext cx="11100021" cy="5098202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je odborná platforma a poradní orgán Řídicího výboru ITI PMO.</a:t>
            </a:r>
          </a:p>
          <a:p>
            <a:pPr lvl="1"/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 každou tematickou oblast/výzvu je vytvořena pracovní skupina</a:t>
            </a:r>
            <a:r>
              <a:rPr lang="cs-CZ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cs-CZ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projednává projektové záměry předkladatelů a jejich zařazení na seznam strategických projektů k financování z nástroje ITI PMO.</a:t>
            </a:r>
          </a:p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se snaží dojít konsensem ke zpracování seznamu projektů naplňující příslušné opatření v celém svém rozsahu.</a:t>
            </a:r>
          </a:p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doporučuje Řídicímu výboru ITI PMO ke schválení projekty včetně jejich odborného stanoviska, které odpovídají cílům Strategie ITI a podmínkám dané výzvy nositele ITI.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5964" y="0"/>
            <a:ext cx="11289582" cy="1325563"/>
          </a:xfrm>
        </p:spPr>
        <p:txBody>
          <a:bodyPr>
            <a:normAutofit/>
          </a:bodyPr>
          <a:lstStyle/>
          <a:p>
            <a:r>
              <a:rPr lang="cs-CZ" sz="4300" b="1" dirty="0" smtClean="0">
                <a:solidFill>
                  <a:srgbClr val="C00000"/>
                </a:solidFill>
              </a:rPr>
              <a:t>Odborníci</a:t>
            </a:r>
            <a:r>
              <a:rPr lang="cs-CZ" sz="4300" dirty="0" smtClean="0"/>
              <a:t> </a:t>
            </a:r>
            <a:r>
              <a:rPr lang="cs-CZ" sz="4300" b="1" dirty="0">
                <a:solidFill>
                  <a:srgbClr val="C00000"/>
                </a:solidFill>
                <a:cs typeface="UnitPro-Black" panose="020B0A04030101020102" pitchFamily="34" charset="0"/>
              </a:rPr>
              <a:t>pro PS </a:t>
            </a:r>
            <a:r>
              <a:rPr lang="cs-CZ" sz="43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Plnící a dobíjecí stanice a </a:t>
            </a:r>
            <a:r>
              <a:rPr lang="cs-CZ" sz="4300" b="1" dirty="0" err="1" smtClean="0">
                <a:solidFill>
                  <a:srgbClr val="C00000"/>
                </a:solidFill>
                <a:cs typeface="UnitPro-Black" panose="020B0A04030101020102" pitchFamily="34" charset="0"/>
              </a:rPr>
              <a:t>nízkoemisní</a:t>
            </a:r>
            <a:r>
              <a:rPr lang="cs-CZ" sz="43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 a bezemisní vozidla a etický kodex</a:t>
            </a:r>
            <a:endParaRPr lang="cs-CZ" sz="4300" b="1" dirty="0">
              <a:solidFill>
                <a:srgbClr val="C00000"/>
              </a:solidFill>
              <a:cs typeface="UnitPro-Black" panose="020B0A04030101020102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326" y="1302335"/>
            <a:ext cx="10515600" cy="513041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Zástupci z:</a:t>
            </a:r>
          </a:p>
          <a:p>
            <a:pPr lvl="1"/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Institutu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plánování a rozvoje hl. m. Prahy (Sekce infrastruktury - Kancelář dopravní infrastruktury)</a:t>
            </a: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Zástupce Plánu udržitelné mobility Prahy a okolí</a:t>
            </a:r>
          </a:p>
          <a:p>
            <a:pPr lvl="1"/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Integrovaná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doprava Středočeského kraje</a:t>
            </a: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Odbor dopravy MHMP</a:t>
            </a: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ROPID</a:t>
            </a: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Odbor veřejné mobility Krajského úřadu Středočeského </a:t>
            </a:r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kraje</a:t>
            </a:r>
          </a:p>
          <a:p>
            <a:pPr lvl="1"/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OCP</a:t>
            </a:r>
          </a:p>
          <a:p>
            <a:pPr lvl="1"/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Odbor životního prostřední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Krajského úřadu Středočeského kraje</a:t>
            </a:r>
            <a:endParaRPr lang="cs-CZ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Etický kodex pro odborné členy pracovní skupiny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02465" y="128050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882" y="16491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Výzva nositele ITI pro předkládání projektových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záměrů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Představení projektových záměrů v pracovní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skupině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Sestavení seznamu projektů k zařazení do programového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rámce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Vydání vyjádření Řídicího výboru ITI Pražské metropolitní </a:t>
            </a: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oblasti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Podání žádosti o podporu a její hodnocení Řídicím orgánem příslušného operačního programu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51891" y="126586"/>
            <a:ext cx="11640616" cy="1325563"/>
          </a:xfrm>
        </p:spPr>
        <p:txBody>
          <a:bodyPr>
            <a:normAutofit/>
          </a:bodyPr>
          <a:lstStyle/>
          <a:p>
            <a:r>
              <a:rPr lang="cs-CZ" sz="4200" b="1" dirty="0" smtClean="0">
                <a:solidFill>
                  <a:srgbClr val="C00000"/>
                </a:solidFill>
                <a:cs typeface="UnitPro-Black" panose="020B0A04030101020102" pitchFamily="34" charset="0"/>
              </a:rPr>
              <a:t>Postup pro zařazení projektu do programového rámce</a:t>
            </a:r>
            <a:endParaRPr lang="cs-CZ" sz="4200" b="1" dirty="0">
              <a:solidFill>
                <a:srgbClr val="C00000"/>
              </a:solidFill>
              <a:cs typeface="UnitPro-Black" panose="020B0A04030101020102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vojitá šipka 9"/>
          <p:cNvSpPr/>
          <p:nvPr/>
        </p:nvSpPr>
        <p:spPr>
          <a:xfrm rot="5400000">
            <a:off x="8745037" y="1663224"/>
            <a:ext cx="360606" cy="48503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Dvojitá šipka 10"/>
          <p:cNvSpPr/>
          <p:nvPr/>
        </p:nvSpPr>
        <p:spPr>
          <a:xfrm rot="5400000">
            <a:off x="8745037" y="2388983"/>
            <a:ext cx="360606" cy="48503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452568"/>
              </p:ext>
            </p:extLst>
          </p:nvPr>
        </p:nvGraphicFramePr>
        <p:xfrm>
          <a:off x="415823" y="365125"/>
          <a:ext cx="11325904" cy="6164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007"/>
                <a:gridCol w="2270611"/>
                <a:gridCol w="1239700"/>
                <a:gridCol w="1593902"/>
                <a:gridCol w="1652748"/>
                <a:gridCol w="1620982"/>
                <a:gridCol w="2337954"/>
              </a:tblGrid>
              <a:tr h="1297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Interní číslo PZ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Název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Žadatel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Termín realizace projektu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CZV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ERDF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753 011_ Infrastruktura pro alternativní paliva (plnící/dobíjecí stanice) - referenční indikátor pro hodnocení                                                 (Cílová Hodnota: 9 plnících/dobíjecích stanic)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0085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 smtClean="0">
                          <a:effectLst/>
                        </a:rPr>
                        <a:t>1/II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Dobíjecí stanice pro veřejnou dopravu PMO - Mělník, Stará Boleslav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AD Střední Čechy,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s.r.o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prosinec 2023 - prosinec 2026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53,000,000.00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37,100,000.00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marL="0" marR="0" marT="0" marB="0" anchor="b"/>
                </a:tc>
              </a:tr>
              <a:tr h="7290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1/III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Dobíjecí infrastruktura MHD Kladno 2022 - 2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ČSAD MHD Kladno a.s</a:t>
                      </a:r>
                      <a:r>
                        <a:rPr lang="cs-CZ" sz="1600" u="none" strike="noStrike" dirty="0" smtClean="0">
                          <a:effectLst/>
                        </a:rPr>
                        <a:t>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červenec 2023 - prosinec 2024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40,000,000.00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28,000,000.00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marL="0" marR="0" marT="0" marB="0" anchor="b"/>
                </a:tc>
              </a:tr>
              <a:tr h="516558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93,000,000.00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65,100,000.00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</a:t>
                      </a:r>
                      <a:endParaRPr lang="cs-CZ" b="1" dirty="0"/>
                    </a:p>
                  </a:txBody>
                  <a:tcPr marL="0" marR="0" marT="0" marB="0" anchor="b"/>
                </a:tc>
              </a:tr>
              <a:tr h="516558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748 010_Počet nově pořízených vozidel pro veřejnou dopravu - referenční indikátor pro hodnocení (Cílová Hodnota: 30 vozidel)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165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1/II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Nákup 2ks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elektrobusů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AD Střední Čechy, s.r.o.</a:t>
                      </a:r>
                      <a:endParaRPr lang="cs-CZ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Prosinec 2023 – červen 2026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30,000,000.00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21,000,000.00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1655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1/III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Elektrobus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MHD Kladno 2022 - 2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ČSAD MHD Kladno a.s.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prosinec 2022</a:t>
                      </a:r>
                      <a:r>
                        <a:rPr lang="cs-CZ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prosinec 2024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36,000,000.00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25,200,000.00 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16558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66,000,000.00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,200,000.00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2944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26953</TotalTime>
  <Words>1007</Words>
  <Application>Microsoft Office PowerPoint</Application>
  <PresentationFormat>Širokoúhlá obrazovka</PresentationFormat>
  <Paragraphs>164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UnitPro-Black</vt:lpstr>
      <vt:lpstr>UnitPro-Medi</vt:lpstr>
      <vt:lpstr>Motiv Office</vt:lpstr>
      <vt:lpstr>Jednání pracovních skupin Řídicího výboru ITI PMO  Plnící a dobíjecí stanice pro veřejnou dopravu  Nízkoemisní a bezemisní vozidla pro veřejnou dopravu II + III         15. 11. 2022 Staroměstské náměstí         Odbor Evropských fondů MHMP</vt:lpstr>
      <vt:lpstr>Program</vt:lpstr>
      <vt:lpstr>Integrovaná strategie pro ITI PMO 2021 - 2027</vt:lpstr>
      <vt:lpstr>Vymezení Pražské metropolitní oblasti 2021 -2027</vt:lpstr>
      <vt:lpstr>Informace ze Strategie ITI a výzvy ITI</vt:lpstr>
      <vt:lpstr>Pracovní skupina, její cíl a role odborníků</vt:lpstr>
      <vt:lpstr>Odborníci pro PS Plnící a dobíjecí stanice a nízkoemisní a bezemisní vozidla a etický kodex</vt:lpstr>
      <vt:lpstr>Postup pro zařazení projektu do programového rámce</vt:lpstr>
      <vt:lpstr>Prezentace aplikace PowerPoint</vt:lpstr>
      <vt:lpstr>Aktuální stav předložených projektových záměrů</vt:lpstr>
      <vt:lpstr>Aktuální stav předložených projektových záměrů</vt:lpstr>
      <vt:lpstr>Aktuální stav předložených projektových záměrů</vt:lpstr>
      <vt:lpstr>Aktuální stav předložených projektových záměrů</vt:lpstr>
      <vt:lpstr>Doporučení pro Řídicí výbor ITI PMO</vt:lpstr>
      <vt:lpstr>Doporučení pro Řídicí výbor ITI PMO</vt:lpstr>
      <vt:lpstr>Další postup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Doplňte název metropolitní oblasti/aglomerace</dc:title>
  <dc:creator>Dvořák Zdeněk (Magistrát města Brna)</dc:creator>
  <cp:lastModifiedBy>Hapková Kleinwächterová Kristina (MHMP, FON)</cp:lastModifiedBy>
  <cp:revision>121</cp:revision>
  <cp:lastPrinted>2022-10-17T11:24:33Z</cp:lastPrinted>
  <dcterms:created xsi:type="dcterms:W3CDTF">2020-07-29T10:34:07Z</dcterms:created>
  <dcterms:modified xsi:type="dcterms:W3CDTF">2022-12-14T19:29:00Z</dcterms:modified>
</cp:coreProperties>
</file>